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71" r:id="rId2"/>
    <p:sldId id="376" r:id="rId3"/>
    <p:sldId id="377" r:id="rId4"/>
    <p:sldId id="378" r:id="rId5"/>
    <p:sldId id="379" r:id="rId6"/>
    <p:sldId id="336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o Kok Keong" initials="TKK" lastIdx="1" clrIdx="0">
    <p:extLst>
      <p:ext uri="{19B8F6BF-5375-455C-9EA6-DF929625EA0E}">
        <p15:presenceInfo xmlns:p15="http://schemas.microsoft.com/office/powerpoint/2012/main" userId="S-1-5-21-69290438-237730288-637696952-215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1BA48-74F4-4F25-91BD-FFBCCF1DAB51}" type="datetimeFigureOut">
              <a:rPr lang="en-SG" smtClean="0"/>
              <a:t>3/1/2019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BEFD3-C27D-4D4B-8CFF-594C535E209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2815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709A7-A06C-4908-A205-C554C6025441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22143-5D46-4154-AB00-66E51D8F7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41325" y="723900"/>
            <a:ext cx="6432550" cy="361950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A676EE-8CDE-4095-9A49-5FD08B950E8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9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https://www.youtube.com/watch?v=40riCqvRoMs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2143-5D46-4154-AB00-66E51D8F7A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</a:rPr>
              <a:t>https://machinelearningmastery.com/binary-classification-tutorial-with-the-keras-deep-learning-library/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2143-5D46-4154-AB00-66E51D8F7A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12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https://github.com/reedscot/icml2016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2143-5D46-4154-AB00-66E51D8F7A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7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https://github.com/reedscot/icml2016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22143-5D46-4154-AB00-66E51D8F7A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1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62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8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4314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8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838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8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3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9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6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86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4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3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0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B98B6-15B3-4AF1-BBBC-637EE25AF9D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B53D8-6CE9-4C91-8D2A-BE14B3CD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5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22" y="1433882"/>
            <a:ext cx="4230152" cy="2997767"/>
          </a:xfrm>
          <a:prstGeom prst="rect">
            <a:avLst/>
          </a:prstGeom>
        </p:spPr>
      </p:pic>
      <p:pic>
        <p:nvPicPr>
          <p:cNvPr id="51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292851"/>
            <a:ext cx="25844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1030"/>
          <p:cNvSpPr>
            <a:spLocks noChangeArrowheads="1"/>
          </p:cNvSpPr>
          <p:nvPr/>
        </p:nvSpPr>
        <p:spPr bwMode="auto">
          <a:xfrm>
            <a:off x="1608083" y="493986"/>
            <a:ext cx="9144000" cy="5580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SG" altLang="en-US" sz="4800" b="1" dirty="0">
                <a:solidFill>
                  <a:srgbClr val="EF0C1D"/>
                </a:solidFill>
                <a:latin typeface="Arial" charset="0"/>
                <a:cs typeface="Arial" charset="0"/>
              </a:rPr>
              <a:t>Engineering Analytics &amp; Machine Learning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SG" altLang="en-US" sz="4800" b="1" dirty="0">
                <a:solidFill>
                  <a:srgbClr val="EF0C1D"/>
                </a:solidFill>
                <a:latin typeface="Arial" charset="0"/>
                <a:cs typeface="Arial" charset="0"/>
              </a:rPr>
              <a:t> (ECSE202)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5400" b="1" dirty="0" smtClean="0">
                <a:solidFill>
                  <a:srgbClr val="EF0C1D"/>
                </a:solidFill>
              </a:rPr>
              <a:t>Seminar 8</a:t>
            </a:r>
            <a:endParaRPr lang="en-US" altLang="en-US" sz="5400" b="1" dirty="0">
              <a:solidFill>
                <a:srgbClr val="EF0C1D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en-US" sz="6000" b="1" dirty="0">
              <a:solidFill>
                <a:srgbClr val="EF0C1D"/>
              </a:solidFill>
            </a:endParaRPr>
          </a:p>
          <a:p>
            <a:pPr lvl="0">
              <a:spcBef>
                <a:spcPct val="0"/>
              </a:spcBef>
              <a:buNone/>
              <a:defRPr/>
            </a:pPr>
            <a:r>
              <a:rPr lang="en-US" altLang="en-US" sz="6000" b="1" dirty="0" smtClean="0">
                <a:solidFill>
                  <a:srgbClr val="339933"/>
                </a:solidFill>
              </a:rPr>
              <a:t>Introduction to </a:t>
            </a:r>
            <a:r>
              <a:rPr lang="en-US" altLang="en-US" sz="6000" b="1" smtClean="0">
                <a:solidFill>
                  <a:srgbClr val="339933"/>
                </a:solidFill>
              </a:rPr>
              <a:t>Deep </a:t>
            </a:r>
            <a:r>
              <a:rPr lang="en-US" altLang="en-US" sz="6000" b="1" smtClean="0">
                <a:solidFill>
                  <a:srgbClr val="339933"/>
                </a:solidFill>
              </a:rPr>
              <a:t>Learning</a:t>
            </a:r>
            <a:endParaRPr lang="en-US" altLang="en-US" sz="6000" b="1" dirty="0">
              <a:solidFill>
                <a:srgbClr val="339933"/>
              </a:solidFill>
            </a:endParaRPr>
          </a:p>
        </p:txBody>
      </p:sp>
      <p:sp>
        <p:nvSpPr>
          <p:cNvPr id="5126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5032375" y="6350001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56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56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5613">
              <a:spcBef>
                <a:spcPct val="20000"/>
              </a:spcBef>
              <a:buFont typeface="Arial" panose="020B0604020202020204" pitchFamily="34" charset="0"/>
              <a:buChar char="•"/>
              <a:defRPr sz="2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56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56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5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fld id="{7F26BCBA-EF85-4B41-A6DB-6B2E4D965B65}" type="slidenum">
              <a:rPr lang="en-US" altLang="en-US" sz="1200">
                <a:solidFill>
                  <a:srgbClr val="A0A0A0"/>
                </a:solidFill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1</a:t>
            </a:fld>
            <a:endParaRPr lang="en-US" altLang="en-US" sz="1200">
              <a:solidFill>
                <a:srgbClr val="A0A0A0"/>
              </a:solidFill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4988" y="6253163"/>
            <a:ext cx="524351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148">
              <a:defRPr/>
            </a:pPr>
            <a:r>
              <a:rPr lang="en-US" sz="1050" dirty="0">
                <a:solidFill>
                  <a:srgbClr val="FF0000"/>
                </a:solidFill>
                <a:latin typeface="Calibri"/>
                <a:cs typeface="Arial" charset="0"/>
              </a:rPr>
              <a:t> AY2018/2019 OCT SEMESTER</a:t>
            </a:r>
          </a:p>
        </p:txBody>
      </p:sp>
    </p:spTree>
    <p:extLst>
      <p:ext uri="{BB962C8B-B14F-4D97-AF65-F5344CB8AC3E}">
        <p14:creationId xmlns:p14="http://schemas.microsoft.com/office/powerpoint/2010/main" val="2602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016374" y="181781"/>
            <a:ext cx="9878046" cy="842588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Convolution Neural 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028" y="4569216"/>
            <a:ext cx="2942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Convolution with stride=1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96896" y="1308318"/>
            <a:ext cx="2449464" cy="1936487"/>
            <a:chOff x="805584" y="1498960"/>
            <a:chExt cx="4167046" cy="3796789"/>
          </a:xfrm>
        </p:grpSpPr>
        <p:sp>
          <p:nvSpPr>
            <p:cNvPr id="4" name="Rectangle 3"/>
            <p:cNvSpPr/>
            <p:nvPr/>
          </p:nvSpPr>
          <p:spPr>
            <a:xfrm>
              <a:off x="826607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18896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11185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03474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95763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88052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80341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26606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18895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11184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03473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195762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88051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80340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16097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08386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00675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592964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85253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777542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369831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16096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08385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00674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92963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185252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777541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369830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16094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08383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00672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592961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185250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777539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369828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16093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08382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000671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92960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185249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777538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369827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5584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397873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990162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582451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174740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67029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359318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20346" y="1308318"/>
            <a:ext cx="1033380" cy="834684"/>
            <a:chOff x="8583241" y="2373277"/>
            <a:chExt cx="1776868" cy="1636530"/>
          </a:xfrm>
          <a:solidFill>
            <a:schemeClr val="accent2"/>
          </a:solidFill>
        </p:grpSpPr>
        <p:sp>
          <p:nvSpPr>
            <p:cNvPr id="69" name="Rectangle 68"/>
            <p:cNvSpPr/>
            <p:nvPr/>
          </p:nvSpPr>
          <p:spPr>
            <a:xfrm>
              <a:off x="8583242" y="2373277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175531" y="2373277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9767820" y="2373277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583241" y="2918026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175530" y="2918026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767819" y="2918026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583242" y="3459250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9175531" y="3459250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67820" y="3459250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3546574" y="1257977"/>
            <a:ext cx="2449464" cy="1936487"/>
            <a:chOff x="805584" y="1498960"/>
            <a:chExt cx="4167046" cy="3796789"/>
          </a:xfrm>
        </p:grpSpPr>
        <p:sp>
          <p:nvSpPr>
            <p:cNvPr id="136" name="Rectangle 135"/>
            <p:cNvSpPr/>
            <p:nvPr/>
          </p:nvSpPr>
          <p:spPr>
            <a:xfrm>
              <a:off x="826607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418896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011185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603474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195763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788052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380341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826606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418895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011184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603473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195762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788051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80340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16097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1408386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000675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2592964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185253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777542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369831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16096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408385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000674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592963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3185252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777541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369830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16094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408383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2000672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592961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185250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777539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4369828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16093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408382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000671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592960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185249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777538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369827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805584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397873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990162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582451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174740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767029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359318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3916123" y="1248455"/>
            <a:ext cx="1033380" cy="834684"/>
            <a:chOff x="8583241" y="2373277"/>
            <a:chExt cx="1776868" cy="1636530"/>
          </a:xfrm>
          <a:solidFill>
            <a:schemeClr val="accent2"/>
          </a:solidFill>
        </p:grpSpPr>
        <p:sp>
          <p:nvSpPr>
            <p:cNvPr id="186" name="Rectangle 185"/>
            <p:cNvSpPr/>
            <p:nvPr/>
          </p:nvSpPr>
          <p:spPr>
            <a:xfrm>
              <a:off x="8583242" y="2373277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175531" y="2373277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9767820" y="2373277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8583241" y="2918026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9175530" y="2918026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9767819" y="2918026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583242" y="3459250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9175531" y="3459250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9767820" y="3459250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8838045" y="1252022"/>
            <a:ext cx="2449464" cy="1936487"/>
            <a:chOff x="805584" y="1498960"/>
            <a:chExt cx="4167046" cy="3796789"/>
          </a:xfrm>
        </p:grpSpPr>
        <p:sp>
          <p:nvSpPr>
            <p:cNvPr id="196" name="Rectangle 195"/>
            <p:cNvSpPr/>
            <p:nvPr/>
          </p:nvSpPr>
          <p:spPr>
            <a:xfrm>
              <a:off x="826607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418896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2011185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2603474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3195763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788052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380341" y="1498960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826606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1418895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2011184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2603473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3195762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3788051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380340" y="2054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816097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408386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000675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592964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3185253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777542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369831" y="2584933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816096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408385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000674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2592963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185252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777541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369830" y="311917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816094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408383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2000672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592961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3185250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777539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369828" y="3659219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816093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408382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2000671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2592960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3185249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3777538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369827" y="4214478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05584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397873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990162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2582451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3174740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3767029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359318" y="4745192"/>
              <a:ext cx="592289" cy="550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10230677" y="1260243"/>
            <a:ext cx="1033380" cy="834684"/>
            <a:chOff x="8583241" y="2373277"/>
            <a:chExt cx="1776868" cy="1636530"/>
          </a:xfrm>
          <a:solidFill>
            <a:schemeClr val="accent2"/>
          </a:solidFill>
        </p:grpSpPr>
        <p:sp>
          <p:nvSpPr>
            <p:cNvPr id="246" name="Rectangle 245"/>
            <p:cNvSpPr/>
            <p:nvPr/>
          </p:nvSpPr>
          <p:spPr>
            <a:xfrm>
              <a:off x="8583242" y="2373277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175531" y="2373277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9767820" y="2373277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8583241" y="2918026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9175530" y="2918026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9767819" y="2918026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8583242" y="3459250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9175531" y="3459250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9767820" y="3459250"/>
              <a:ext cx="592289" cy="5505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52400" y="3952471"/>
            <a:ext cx="1746970" cy="1382605"/>
            <a:chOff x="4092604" y="3522738"/>
            <a:chExt cx="1746970" cy="1382605"/>
          </a:xfrm>
        </p:grpSpPr>
        <p:sp>
          <p:nvSpPr>
            <p:cNvPr id="256" name="Rectangle 255"/>
            <p:cNvSpPr/>
            <p:nvPr/>
          </p:nvSpPr>
          <p:spPr>
            <a:xfrm>
              <a:off x="4098784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4446942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4795100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5143258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5491416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4098783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446941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4795099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5143257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5491415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092606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440764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4788922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5137080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485238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4092605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4440763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788921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5137079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5485237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4092604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4440762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4788920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5137078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5485236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1137036" y="1726559"/>
            <a:ext cx="2975536" cy="2339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>
            <a:off x="4418251" y="1661927"/>
            <a:ext cx="78846" cy="2430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 flipH="1">
            <a:off x="5519112" y="1661927"/>
            <a:ext cx="5228255" cy="2436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6" name="Picture 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804" y="5690442"/>
            <a:ext cx="6350557" cy="699927"/>
          </a:xfrm>
          <a:prstGeom prst="rect">
            <a:avLst/>
          </a:prstGeom>
        </p:spPr>
      </p:pic>
      <p:sp>
        <p:nvSpPr>
          <p:cNvPr id="320" name="Title 2"/>
          <p:cNvSpPr txBox="1">
            <a:spLocks/>
          </p:cNvSpPr>
          <p:nvPr/>
        </p:nvSpPr>
        <p:spPr>
          <a:xfrm>
            <a:off x="6403575" y="1590688"/>
            <a:ext cx="2203250" cy="842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……..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23" name="Group 322"/>
          <p:cNvGrpSpPr/>
          <p:nvPr/>
        </p:nvGrpSpPr>
        <p:grpSpPr>
          <a:xfrm>
            <a:off x="8877948" y="3914412"/>
            <a:ext cx="1746970" cy="1382605"/>
            <a:chOff x="4092604" y="3522738"/>
            <a:chExt cx="1746970" cy="1382605"/>
          </a:xfrm>
        </p:grpSpPr>
        <p:sp>
          <p:nvSpPr>
            <p:cNvPr id="324" name="Rectangle 323"/>
            <p:cNvSpPr/>
            <p:nvPr/>
          </p:nvSpPr>
          <p:spPr>
            <a:xfrm>
              <a:off x="4098784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4446942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4795100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5143258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5491416" y="35227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4098783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4446941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795099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5143257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491415" y="3805938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4092606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4440764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4788922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137080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5485238" y="4076620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092605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4440763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4788921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5137079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5485237" y="4349099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4092604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440762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4788920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5137078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5485236" y="4624541"/>
              <a:ext cx="348158" cy="28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2" name="Right Arrow 351"/>
          <p:cNvSpPr/>
          <p:nvPr/>
        </p:nvSpPr>
        <p:spPr>
          <a:xfrm>
            <a:off x="5699368" y="4304050"/>
            <a:ext cx="937581" cy="68913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Flowchart: Connector 352"/>
          <p:cNvSpPr/>
          <p:nvPr/>
        </p:nvSpPr>
        <p:spPr>
          <a:xfrm>
            <a:off x="6627433" y="3855843"/>
            <a:ext cx="1327089" cy="151919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4" name="Picture 3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420" y="4198227"/>
            <a:ext cx="1011165" cy="803747"/>
          </a:xfrm>
          <a:prstGeom prst="rect">
            <a:avLst/>
          </a:prstGeom>
        </p:spPr>
      </p:pic>
      <p:sp>
        <p:nvSpPr>
          <p:cNvPr id="355" name="Rectangle 354"/>
          <p:cNvSpPr/>
          <p:nvPr/>
        </p:nvSpPr>
        <p:spPr>
          <a:xfrm>
            <a:off x="7489839" y="3223816"/>
            <a:ext cx="1281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Relu</a:t>
            </a:r>
            <a:r>
              <a:rPr lang="en-US" sz="1600" dirty="0" smtClean="0"/>
              <a:t> Activation </a:t>
            </a:r>
          </a:p>
          <a:p>
            <a:r>
              <a:rPr lang="en-US" sz="1600" dirty="0" smtClean="0"/>
              <a:t>Function</a:t>
            </a:r>
            <a:endParaRPr lang="en-US" sz="1600" dirty="0"/>
          </a:p>
        </p:txBody>
      </p:sp>
      <p:sp>
        <p:nvSpPr>
          <p:cNvPr id="356" name="Right Arrow 355"/>
          <p:cNvSpPr/>
          <p:nvPr/>
        </p:nvSpPr>
        <p:spPr>
          <a:xfrm>
            <a:off x="7949636" y="4272318"/>
            <a:ext cx="937581" cy="68913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8850402" y="3500826"/>
            <a:ext cx="22173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Feature/Activation map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07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 txBox="1">
            <a:spLocks/>
          </p:cNvSpPr>
          <p:nvPr/>
        </p:nvSpPr>
        <p:spPr>
          <a:xfrm>
            <a:off x="1011492" y="5731437"/>
            <a:ext cx="9878046" cy="966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-makes the representation small and manageable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Operate over each feature map independently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192988" y="202548"/>
            <a:ext cx="9878046" cy="842588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Pooling Layer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5949" y="993982"/>
            <a:ext cx="152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224x224x64</a:t>
            </a:r>
            <a:endParaRPr lang="en-US" sz="2000" dirty="0"/>
          </a:p>
        </p:txBody>
      </p:sp>
      <p:sp>
        <p:nvSpPr>
          <p:cNvPr id="3" name="Right Arrow 2"/>
          <p:cNvSpPr/>
          <p:nvPr/>
        </p:nvSpPr>
        <p:spPr>
          <a:xfrm>
            <a:off x="5241127" y="2315303"/>
            <a:ext cx="2459979" cy="129536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Pooling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1492" y="1489892"/>
            <a:ext cx="3844258" cy="329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693413" y="1731375"/>
            <a:ext cx="3124555" cy="2578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473471" y="714083"/>
            <a:ext cx="1526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112x112x64</a:t>
            </a:r>
            <a:endParaRPr lang="en-US" sz="2000" dirty="0"/>
          </a:p>
        </p:txBody>
      </p:sp>
      <p:sp>
        <p:nvSpPr>
          <p:cNvPr id="62" name="Right Arrow 61"/>
          <p:cNvSpPr/>
          <p:nvPr/>
        </p:nvSpPr>
        <p:spPr>
          <a:xfrm>
            <a:off x="5367240" y="3492541"/>
            <a:ext cx="2566713" cy="129536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Pooling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522982" y="2006471"/>
            <a:ext cx="3844258" cy="32980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933953" y="2718976"/>
            <a:ext cx="3124555" cy="257879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304478" y="83931"/>
            <a:ext cx="9878046" cy="842588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Max Pooling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418146" y="1852491"/>
            <a:ext cx="916629" cy="86601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endParaRPr lang="en-US" sz="2800" dirty="0"/>
          </a:p>
        </p:txBody>
      </p:sp>
      <p:sp>
        <p:nvSpPr>
          <p:cNvPr id="144" name="Rectangle 143"/>
          <p:cNvSpPr/>
          <p:nvPr/>
        </p:nvSpPr>
        <p:spPr>
          <a:xfrm>
            <a:off x="2334776" y="1852491"/>
            <a:ext cx="916629" cy="86601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4</a:t>
            </a:r>
            <a:endParaRPr lang="en-US" dirty="0"/>
          </a:p>
        </p:txBody>
      </p:sp>
      <p:sp>
        <p:nvSpPr>
          <p:cNvPr id="147" name="Rectangle 146"/>
          <p:cNvSpPr/>
          <p:nvPr/>
        </p:nvSpPr>
        <p:spPr>
          <a:xfrm>
            <a:off x="3251405" y="1852491"/>
            <a:ext cx="916629" cy="86601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8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168035" y="1852491"/>
            <a:ext cx="916629" cy="86601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7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418143" y="2701972"/>
            <a:ext cx="916629" cy="86601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5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334773" y="2701972"/>
            <a:ext cx="916629" cy="86601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6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251402" y="2701972"/>
            <a:ext cx="916629" cy="86601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2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168032" y="2701972"/>
            <a:ext cx="916629" cy="86601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9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418142" y="3575380"/>
            <a:ext cx="916629" cy="866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8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334771" y="3575380"/>
            <a:ext cx="916629" cy="866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2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251401" y="3575380"/>
            <a:ext cx="916629" cy="86601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1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168030" y="3575380"/>
            <a:ext cx="916629" cy="86601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3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422898" y="4410180"/>
            <a:ext cx="916629" cy="866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1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2339527" y="4410180"/>
            <a:ext cx="916629" cy="8660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4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256157" y="4410180"/>
            <a:ext cx="916629" cy="86601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>
                <a:solidFill>
                  <a:prstClr val="black"/>
                </a:solidFill>
              </a:rPr>
              <a:t>7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172786" y="4410180"/>
            <a:ext cx="916629" cy="86601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 smtClean="0">
                <a:solidFill>
                  <a:prstClr val="black"/>
                </a:solidFill>
              </a:rPr>
              <a:t>2</a:t>
            </a:r>
            <a:endParaRPr lang="en-US" sz="2800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756427" y="2718504"/>
            <a:ext cx="1838193" cy="1732026"/>
            <a:chOff x="8914083" y="1814614"/>
            <a:chExt cx="1838193" cy="1732026"/>
          </a:xfrm>
        </p:grpSpPr>
        <p:sp>
          <p:nvSpPr>
            <p:cNvPr id="164" name="Rectangle 163"/>
            <p:cNvSpPr/>
            <p:nvPr/>
          </p:nvSpPr>
          <p:spPr>
            <a:xfrm>
              <a:off x="9830716" y="1814614"/>
              <a:ext cx="916629" cy="866013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9</a:t>
              </a:r>
              <a:endParaRPr lang="en-US" sz="2800" dirty="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914083" y="1814614"/>
              <a:ext cx="916629" cy="86601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2800" dirty="0" smtClean="0">
                  <a:solidFill>
                    <a:prstClr val="black"/>
                  </a:solidFill>
                </a:rPr>
                <a:t>6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8914083" y="2676581"/>
              <a:ext cx="916629" cy="86601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2800" dirty="0" smtClean="0">
                  <a:solidFill>
                    <a:prstClr val="black"/>
                  </a:solidFill>
                </a:rPr>
                <a:t>8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9835647" y="2680627"/>
              <a:ext cx="916629" cy="86601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2800">
                  <a:solidFill>
                    <a:prstClr val="black"/>
                  </a:solidFill>
                </a:rPr>
                <a:t>7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</p:grpSp>
      <p:sp>
        <p:nvSpPr>
          <p:cNvPr id="168" name="Right Arrow 167"/>
          <p:cNvSpPr/>
          <p:nvPr/>
        </p:nvSpPr>
        <p:spPr>
          <a:xfrm>
            <a:off x="6001288" y="2838198"/>
            <a:ext cx="2459979" cy="129536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Max Pooling with stride =2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0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7978" y="736600"/>
            <a:ext cx="9144000" cy="5070823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Generative Adversarial Networks (GANs)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7978" y="736600"/>
            <a:ext cx="9144000" cy="922267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Generative Adversarial Networks (GANs)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55780" y="1916875"/>
            <a:ext cx="267306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rgbClr val="111111"/>
                </a:solidFill>
                <a:latin typeface="Open Sans"/>
              </a:rPr>
              <a:t>GAN is a relatively new Machine Learning architecture for neural networks pioneered by Ian </a:t>
            </a:r>
            <a:r>
              <a:rPr lang="en-SG" sz="1600" dirty="0" err="1">
                <a:solidFill>
                  <a:srgbClr val="111111"/>
                </a:solidFill>
                <a:latin typeface="Open Sans"/>
              </a:rPr>
              <a:t>Goodfellow</a:t>
            </a:r>
            <a:r>
              <a:rPr lang="en-SG" sz="1600" dirty="0">
                <a:solidFill>
                  <a:srgbClr val="111111"/>
                </a:solidFill>
                <a:latin typeface="Open Sans"/>
              </a:rPr>
              <a:t> and his colleagues at University of Montreal in </a:t>
            </a:r>
            <a:r>
              <a:rPr lang="en-SG" sz="1600" dirty="0" smtClean="0">
                <a:solidFill>
                  <a:srgbClr val="111111"/>
                </a:solidFill>
                <a:latin typeface="Open Sans"/>
              </a:rPr>
              <a:t>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smtClean="0">
                <a:solidFill>
                  <a:srgbClr val="111111"/>
                </a:solidFill>
                <a:latin typeface="Open Sans"/>
              </a:rPr>
              <a:t>Consist of two </a:t>
            </a:r>
            <a:r>
              <a:rPr lang="en-SG" sz="1600" dirty="0" err="1" smtClean="0">
                <a:solidFill>
                  <a:srgbClr val="111111"/>
                </a:solidFill>
                <a:latin typeface="Open Sans"/>
              </a:rPr>
              <a:t>competiting</a:t>
            </a:r>
            <a:r>
              <a:rPr lang="en-SG" sz="1600" dirty="0" smtClean="0">
                <a:solidFill>
                  <a:srgbClr val="111111"/>
                </a:solidFill>
                <a:latin typeface="Open Sans"/>
              </a:rPr>
              <a:t> Neural Network the Generator and the Discriminator</a:t>
            </a:r>
            <a:endParaRPr lang="en-US" sz="1600" dirty="0"/>
          </a:p>
        </p:txBody>
      </p:sp>
      <p:pic>
        <p:nvPicPr>
          <p:cNvPr id="1026" name="Picture 2" descr="Image result for generative adversari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15" y="1382231"/>
            <a:ext cx="6599926" cy="45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1914" y="5800482"/>
            <a:ext cx="8471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https</a:t>
            </a:r>
            <a:r>
              <a:rPr lang="en-US" sz="1400" dirty="0"/>
              <a:t>://www.kdnuggets.com/2017/01/generative-adversarial-networks-hot-topic-machine-learning.html</a:t>
            </a:r>
          </a:p>
        </p:txBody>
      </p:sp>
    </p:spTree>
    <p:extLst>
      <p:ext uri="{BB962C8B-B14F-4D97-AF65-F5344CB8AC3E}">
        <p14:creationId xmlns:p14="http://schemas.microsoft.com/office/powerpoint/2010/main" val="13759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6598" y="372459"/>
            <a:ext cx="9144000" cy="970819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GAN </a:t>
            </a:r>
            <a:r>
              <a:rPr lang="en-US" altLang="zh-CN" sz="3200" dirty="0" smtClean="0">
                <a:solidFill>
                  <a:schemeClr val="tx1"/>
                </a:solidFill>
              </a:rPr>
              <a:t>in Texture Generation </a:t>
            </a:r>
            <a:r>
              <a:rPr lang="en-US" altLang="zh-CN" sz="3200" dirty="0">
                <a:solidFill>
                  <a:schemeClr val="tx1"/>
                </a:solidFill>
              </a:rPr>
              <a:t>or </a:t>
            </a:r>
            <a:r>
              <a:rPr lang="en-US" altLang="zh-CN" sz="3200" dirty="0" smtClean="0">
                <a:solidFill>
                  <a:schemeClr val="tx1"/>
                </a:solidFill>
              </a:rPr>
              <a:t>Super-Resolution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8014" y="5162718"/>
            <a:ext cx="3510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https</a:t>
            </a:r>
            <a:r>
              <a:rPr lang="en-US" sz="1400" dirty="0"/>
              <a:t>://arxiv.org/pdf/1605.05396.pdf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8922127" y="2682724"/>
            <a:ext cx="2495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The Twitter Cortex team uses GANs for </a:t>
            </a:r>
            <a:r>
              <a:rPr lang="en-SG" dirty="0" smtClean="0"/>
              <a:t>super resolution</a:t>
            </a:r>
            <a:r>
              <a:rPr lang="en-SG" dirty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00" y="1126061"/>
            <a:ext cx="8150827" cy="40366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8014" y="571221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600" dirty="0" err="1">
                <a:solidFill>
                  <a:srgbClr val="666666"/>
                </a:solidFill>
                <a:latin typeface="Verdana" panose="020B0604030504040204" pitchFamily="34" charset="0"/>
              </a:rPr>
              <a:t>arXiv</a:t>
            </a:r>
            <a:r>
              <a:rPr lang="en-SG" sz="1600" dirty="0">
                <a:solidFill>
                  <a:srgbClr val="666666"/>
                </a:solidFill>
                <a:latin typeface="Verdana" panose="020B0604030504040204" pitchFamily="34" charset="0"/>
              </a:rPr>
              <a:t> paper on “Photo-Realistic Single Image Super-Resolution Using a Generative Adversarial Network”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34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6598" y="372459"/>
            <a:ext cx="9144000" cy="970819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GAN </a:t>
            </a:r>
            <a:r>
              <a:rPr lang="en-US" altLang="zh-CN" sz="3200" dirty="0" smtClean="0">
                <a:solidFill>
                  <a:schemeClr val="tx1"/>
                </a:solidFill>
              </a:rPr>
              <a:t>in Text </a:t>
            </a:r>
            <a:r>
              <a:rPr lang="en-US" altLang="zh-CN" sz="3200" dirty="0">
                <a:solidFill>
                  <a:schemeClr val="tx1"/>
                </a:solidFill>
              </a:rPr>
              <a:t>to </a:t>
            </a:r>
            <a:r>
              <a:rPr lang="en-US" altLang="zh-CN" sz="3200" dirty="0" smtClean="0">
                <a:solidFill>
                  <a:schemeClr val="tx1"/>
                </a:solidFill>
              </a:rPr>
              <a:t>Image Synthesis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9402" y="4221092"/>
            <a:ext cx="3854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Sourcehttps</a:t>
            </a:r>
            <a:r>
              <a:rPr lang="en-US" sz="1600" dirty="0"/>
              <a:t>://arxiv.org/pdf/1605.05396.pdf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6" y="1343278"/>
            <a:ext cx="10525172" cy="2867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3012" y="5321183"/>
            <a:ext cx="5041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 dirty="0" smtClean="0"/>
              <a:t>Generative </a:t>
            </a:r>
            <a:r>
              <a:rPr lang="en-SG" sz="1600" dirty="0"/>
              <a:t>Adversarial Text-to-Image Synthesis Scott Reed, </a:t>
            </a:r>
            <a:r>
              <a:rPr lang="en-SG" sz="1600" dirty="0" err="1"/>
              <a:t>Zeynep</a:t>
            </a:r>
            <a:r>
              <a:rPr lang="en-SG" sz="1600" dirty="0"/>
              <a:t> </a:t>
            </a:r>
            <a:r>
              <a:rPr lang="en-SG" sz="1600" dirty="0" err="1"/>
              <a:t>Akata</a:t>
            </a:r>
            <a:r>
              <a:rPr lang="en-SG" sz="1600" dirty="0"/>
              <a:t>, </a:t>
            </a:r>
            <a:r>
              <a:rPr lang="en-SG" sz="1600" dirty="0" err="1"/>
              <a:t>Xinchen</a:t>
            </a:r>
            <a:r>
              <a:rPr lang="en-SG" sz="1600" dirty="0"/>
              <a:t> Yan, </a:t>
            </a:r>
            <a:r>
              <a:rPr lang="en-SG" sz="1600" dirty="0" err="1"/>
              <a:t>Lajanugen</a:t>
            </a:r>
            <a:r>
              <a:rPr lang="en-SG" sz="1600" dirty="0"/>
              <a:t> </a:t>
            </a:r>
            <a:r>
              <a:rPr lang="en-SG" sz="1600" dirty="0" err="1"/>
              <a:t>Logeswaran</a:t>
            </a:r>
            <a:r>
              <a:rPr lang="en-SG" sz="1600" dirty="0"/>
              <a:t>, </a:t>
            </a:r>
            <a:r>
              <a:rPr lang="en-SG" sz="1600" dirty="0" err="1"/>
              <a:t>Bernt</a:t>
            </a:r>
            <a:r>
              <a:rPr lang="en-SG" sz="1600" dirty="0"/>
              <a:t> </a:t>
            </a:r>
            <a:r>
              <a:rPr lang="en-SG" sz="1600" dirty="0" err="1"/>
              <a:t>Schiele</a:t>
            </a:r>
            <a:r>
              <a:rPr lang="en-SG" sz="1600" dirty="0"/>
              <a:t>, </a:t>
            </a:r>
            <a:r>
              <a:rPr lang="en-SG" sz="1600" dirty="0" err="1"/>
              <a:t>Honglak</a:t>
            </a:r>
            <a:r>
              <a:rPr lang="en-SG" sz="1600" dirty="0"/>
              <a:t> Lee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573012" y="499669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6598" y="372459"/>
            <a:ext cx="9144000" cy="970819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GAN </a:t>
            </a:r>
            <a:r>
              <a:rPr lang="en-US" altLang="zh-CN" sz="3200" dirty="0" smtClean="0">
                <a:solidFill>
                  <a:schemeClr val="tx1"/>
                </a:solidFill>
              </a:rPr>
              <a:t>in Text </a:t>
            </a:r>
            <a:r>
              <a:rPr lang="en-US" altLang="zh-CN" sz="3200" dirty="0">
                <a:solidFill>
                  <a:schemeClr val="tx1"/>
                </a:solidFill>
              </a:rPr>
              <a:t>to </a:t>
            </a:r>
            <a:r>
              <a:rPr lang="en-US" altLang="zh-CN" sz="3200" dirty="0" smtClean="0">
                <a:solidFill>
                  <a:schemeClr val="tx1"/>
                </a:solidFill>
              </a:rPr>
              <a:t>Image Synthesis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5377" y="6371272"/>
            <a:ext cx="3854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Sourcehttps</a:t>
            </a:r>
            <a:r>
              <a:rPr lang="en-US" sz="1600" dirty="0"/>
              <a:t>://arxiv.org/pdf/1605.05396.pdf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012" y="499669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6" y="1205638"/>
            <a:ext cx="11068073" cy="50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7978" y="736600"/>
            <a:ext cx="9144000" cy="5070823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dirty="0" smtClean="0">
                <a:solidFill>
                  <a:schemeClr val="tx1"/>
                </a:solidFill>
              </a:rPr>
              <a:t>Learning Strategy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4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03512" y="782756"/>
            <a:ext cx="9144000" cy="884466"/>
          </a:xfrm>
        </p:spPr>
        <p:txBody>
          <a:bodyPr/>
          <a:lstStyle/>
          <a:p>
            <a:r>
              <a:rPr lang="en-US" sz="2800" dirty="0"/>
              <a:t>Data Segmentation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806766"/>
            <a:ext cx="8410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7978" y="736600"/>
            <a:ext cx="9144000" cy="507082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Brief </a:t>
            </a:r>
            <a:r>
              <a:rPr lang="en-US" sz="6000" dirty="0" smtClean="0">
                <a:solidFill>
                  <a:schemeClr val="tx1"/>
                </a:solidFill>
              </a:rPr>
              <a:t>history</a:t>
            </a:r>
            <a:br>
              <a:rPr lang="en-US" sz="6000" dirty="0" smtClean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/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How </a:t>
            </a:r>
            <a:r>
              <a:rPr lang="en-US" sz="6000" dirty="0" smtClean="0">
                <a:solidFill>
                  <a:schemeClr val="tx1"/>
                </a:solidFill>
              </a:rPr>
              <a:t>we get here?</a:t>
            </a:r>
            <a:br>
              <a:rPr lang="en-US" sz="6000" dirty="0" smtClean="0">
                <a:solidFill>
                  <a:schemeClr val="tx1"/>
                </a:solidFill>
              </a:rPr>
            </a:b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98611" y="585559"/>
            <a:ext cx="9144000" cy="8844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Strategy to Improve Prediction/Detection Result </a:t>
            </a:r>
            <a:endParaRPr lang="en-US" sz="36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03466" y="1667933"/>
            <a:ext cx="9400398" cy="4353837"/>
            <a:chOff x="1341096" y="1951784"/>
            <a:chExt cx="8931369" cy="3511186"/>
          </a:xfrm>
        </p:grpSpPr>
        <p:sp>
          <p:nvSpPr>
            <p:cNvPr id="4" name="Flowchart: Process 3"/>
            <p:cNvSpPr/>
            <p:nvPr/>
          </p:nvSpPr>
          <p:spPr>
            <a:xfrm>
              <a:off x="2637240" y="2230949"/>
              <a:ext cx="1442536" cy="3961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Byes Error</a:t>
              </a:r>
            </a:p>
          </p:txBody>
        </p:sp>
        <p:sp>
          <p:nvSpPr>
            <p:cNvPr id="10" name="Flowchart: Process 9"/>
            <p:cNvSpPr/>
            <p:nvPr/>
          </p:nvSpPr>
          <p:spPr>
            <a:xfrm>
              <a:off x="6617094" y="2519830"/>
              <a:ext cx="3655371" cy="1369568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Train bigger model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Train longer/better optimization algorithm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Model/</a:t>
              </a:r>
              <a:r>
                <a:rPr lang="en-US" dirty="0" err="1">
                  <a:solidFill>
                    <a:schemeClr val="tx1"/>
                  </a:solidFill>
                </a:rPr>
                <a:t>hyperparameters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</a:t>
              </a:r>
              <a:r>
                <a:rPr lang="en-US" dirty="0" smtClean="0">
                  <a:solidFill>
                    <a:schemeClr val="tx1"/>
                  </a:solidFill>
                </a:rPr>
                <a:t>search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2279576" y="1951784"/>
              <a:ext cx="0" cy="3241520"/>
            </a:xfrm>
            <a:prstGeom prst="straightConnector1">
              <a:avLst/>
            </a:prstGeom>
            <a:ln w="1587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lowchart: Process 12"/>
            <p:cNvSpPr/>
            <p:nvPr/>
          </p:nvSpPr>
          <p:spPr>
            <a:xfrm>
              <a:off x="1341096" y="2607596"/>
              <a:ext cx="1152128" cy="478237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Better</a:t>
              </a:r>
            </a:p>
          </p:txBody>
        </p:sp>
        <p:sp>
          <p:nvSpPr>
            <p:cNvPr id="18" name="Flowchart: Process 17"/>
            <p:cNvSpPr/>
            <p:nvPr/>
          </p:nvSpPr>
          <p:spPr>
            <a:xfrm>
              <a:off x="2636052" y="2879021"/>
              <a:ext cx="1442536" cy="3961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Human Error</a:t>
              </a:r>
            </a:p>
          </p:txBody>
        </p:sp>
        <p:sp>
          <p:nvSpPr>
            <p:cNvPr id="20" name="Left Brace 19"/>
            <p:cNvSpPr/>
            <p:nvPr/>
          </p:nvSpPr>
          <p:spPr>
            <a:xfrm rot="10800000">
              <a:off x="4078588" y="2314215"/>
              <a:ext cx="432048" cy="821406"/>
            </a:xfrm>
            <a:prstGeom prst="leftBrace">
              <a:avLst>
                <a:gd name="adj1" fmla="val 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Process 20"/>
            <p:cNvSpPr/>
            <p:nvPr/>
          </p:nvSpPr>
          <p:spPr>
            <a:xfrm>
              <a:off x="4149404" y="2537592"/>
              <a:ext cx="1370530" cy="520572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Human </a:t>
              </a:r>
              <a:r>
                <a:rPr lang="en-US" sz="1200" dirty="0">
                  <a:solidFill>
                    <a:schemeClr val="tx1"/>
                  </a:solidFill>
                </a:rPr>
                <a:t>Error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proxy of Bayes Error</a:t>
              </a:r>
            </a:p>
          </p:txBody>
        </p:sp>
        <p:sp>
          <p:nvSpPr>
            <p:cNvPr id="22" name="Flowchart: Process 21"/>
            <p:cNvSpPr/>
            <p:nvPr/>
          </p:nvSpPr>
          <p:spPr>
            <a:xfrm>
              <a:off x="2636051" y="3723210"/>
              <a:ext cx="1442536" cy="3961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Train Error</a:t>
              </a:r>
            </a:p>
          </p:txBody>
        </p:sp>
        <p:sp>
          <p:nvSpPr>
            <p:cNvPr id="23" name="Flowchart: Process 22"/>
            <p:cNvSpPr/>
            <p:nvPr/>
          </p:nvSpPr>
          <p:spPr>
            <a:xfrm>
              <a:off x="4052608" y="3085831"/>
              <a:ext cx="1370530" cy="520572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Avoidable bias</a:t>
              </a:r>
            </a:p>
          </p:txBody>
        </p:sp>
        <p:sp>
          <p:nvSpPr>
            <p:cNvPr id="24" name="Left Brace 23"/>
            <p:cNvSpPr/>
            <p:nvPr/>
          </p:nvSpPr>
          <p:spPr>
            <a:xfrm rot="10800000">
              <a:off x="4094438" y="3150260"/>
              <a:ext cx="432048" cy="821406"/>
            </a:xfrm>
            <a:prstGeom prst="leftBrace">
              <a:avLst>
                <a:gd name="adj1" fmla="val 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Process 24"/>
            <p:cNvSpPr/>
            <p:nvPr/>
          </p:nvSpPr>
          <p:spPr>
            <a:xfrm>
              <a:off x="2636051" y="4797152"/>
              <a:ext cx="1442536" cy="396152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Validation </a:t>
              </a:r>
            </a:p>
            <a:p>
              <a:pPr algn="ctr"/>
              <a:r>
                <a:rPr lang="en-US" sz="1600" dirty="0"/>
                <a:t>Error</a:t>
              </a:r>
            </a:p>
          </p:txBody>
        </p:sp>
        <p:sp>
          <p:nvSpPr>
            <p:cNvPr id="26" name="Left Brace 25"/>
            <p:cNvSpPr/>
            <p:nvPr/>
          </p:nvSpPr>
          <p:spPr>
            <a:xfrm rot="10800000">
              <a:off x="4081723" y="4089485"/>
              <a:ext cx="432048" cy="821406"/>
            </a:xfrm>
            <a:prstGeom prst="leftBrace">
              <a:avLst>
                <a:gd name="adj1" fmla="val 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Process 26"/>
            <p:cNvSpPr/>
            <p:nvPr/>
          </p:nvSpPr>
          <p:spPr>
            <a:xfrm>
              <a:off x="4191907" y="4192153"/>
              <a:ext cx="1370530" cy="520572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Variance</a:t>
              </a:r>
            </a:p>
          </p:txBody>
        </p:sp>
        <p:sp>
          <p:nvSpPr>
            <p:cNvPr id="29" name="Flowchart: Process 28"/>
            <p:cNvSpPr/>
            <p:nvPr/>
          </p:nvSpPr>
          <p:spPr>
            <a:xfrm>
              <a:off x="6611105" y="4093402"/>
              <a:ext cx="3661359" cy="1369568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More data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Regularization for NN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Model/</a:t>
              </a:r>
              <a:r>
                <a:rPr lang="en-US" dirty="0" err="1">
                  <a:solidFill>
                    <a:schemeClr val="tx1"/>
                  </a:solidFill>
                </a:rPr>
                <a:t>hyperparameters</a:t>
              </a:r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    search</a:t>
              </a: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5319689" y="4156140"/>
              <a:ext cx="1291417" cy="6177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Reduction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5345966" y="3120902"/>
              <a:ext cx="1291417" cy="61779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1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5929" y="842161"/>
            <a:ext cx="9144000" cy="884466"/>
          </a:xfrm>
        </p:spPr>
        <p:txBody>
          <a:bodyPr/>
          <a:lstStyle/>
          <a:p>
            <a:r>
              <a:rPr lang="en-US" sz="2800" dirty="0"/>
              <a:t>Learning Strategy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10" y="1470025"/>
            <a:ext cx="7340137" cy="5027994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328282" y="585559"/>
            <a:ext cx="9144000" cy="884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dirty="0" err="1">
                <a:solidFill>
                  <a:srgbClr val="FF0000"/>
                </a:solidFill>
              </a:rPr>
              <a:t>Overfitting</a:t>
            </a:r>
            <a:r>
              <a:rPr lang="en-US" sz="3600" dirty="0">
                <a:solidFill>
                  <a:srgbClr val="FF0000"/>
                </a:solidFill>
              </a:rPr>
              <a:t> and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84695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7363" y="211670"/>
            <a:ext cx="9144000" cy="884466"/>
          </a:xfrm>
        </p:spPr>
        <p:txBody>
          <a:bodyPr/>
          <a:lstStyle/>
          <a:p>
            <a:r>
              <a:rPr lang="en-US" sz="2800" dirty="0"/>
              <a:t>Learning Strategy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498611" y="585559"/>
            <a:ext cx="9144000" cy="884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L2 Regularization</a:t>
            </a:r>
            <a:endParaRPr lang="en-US" sz="3600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35470" y="1843914"/>
            <a:ext cx="6470282" cy="1945030"/>
            <a:chOff x="2979572" y="2285156"/>
            <a:chExt cx="6470282" cy="19450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2979572" y="2285156"/>
                  <a:ext cx="6182077" cy="9578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endChr m:val="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func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)+(1−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endChr m:val="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</a:rPr>
                                          <m:t>))+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9572" y="2285156"/>
                  <a:ext cx="6182077" cy="95782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/>
            <p:cNvSpPr/>
            <p:nvPr/>
          </p:nvSpPr>
          <p:spPr>
            <a:xfrm rot="16200000">
              <a:off x="5547472" y="1585069"/>
              <a:ext cx="575981" cy="3891804"/>
            </a:xfrm>
            <a:prstGeom prst="leftBrace">
              <a:avLst>
                <a:gd name="adj1" fmla="val 8333"/>
                <a:gd name="adj2" fmla="val 5092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8223999" y="2935294"/>
              <a:ext cx="575981" cy="1156450"/>
            </a:xfrm>
            <a:prstGeom prst="leftBrace">
              <a:avLst>
                <a:gd name="adj1" fmla="val 8333"/>
                <a:gd name="adj2" fmla="val 5092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2"/>
            <p:cNvSpPr txBox="1">
              <a:spLocks/>
            </p:cNvSpPr>
            <p:nvPr/>
          </p:nvSpPr>
          <p:spPr>
            <a:xfrm>
              <a:off x="4441450" y="3801510"/>
              <a:ext cx="2788024" cy="4286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sz="1600" dirty="0" smtClean="0">
                  <a:solidFill>
                    <a:schemeClr val="tx1"/>
                  </a:solidFill>
                </a:rPr>
                <a:t>Cross Entropy Cost function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Title 2"/>
            <p:cNvSpPr txBox="1">
              <a:spLocks/>
            </p:cNvSpPr>
            <p:nvPr/>
          </p:nvSpPr>
          <p:spPr>
            <a:xfrm>
              <a:off x="7574123" y="3801510"/>
              <a:ext cx="1875731" cy="4286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sz="1600" dirty="0" smtClean="0">
                  <a:solidFill>
                    <a:schemeClr val="tx1"/>
                  </a:solidFill>
                </a:rPr>
                <a:t>L2 Regularization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94329" y="4388497"/>
            <a:ext cx="8657967" cy="1758931"/>
            <a:chOff x="1694329" y="4387790"/>
            <a:chExt cx="8657967" cy="1758931"/>
          </a:xfrm>
        </p:grpSpPr>
        <p:sp>
          <p:nvSpPr>
            <p:cNvPr id="33" name="Oval 32"/>
            <p:cNvSpPr/>
            <p:nvPr/>
          </p:nvSpPr>
          <p:spPr>
            <a:xfrm>
              <a:off x="5087625" y="4405472"/>
              <a:ext cx="1677766" cy="14104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213773" y="4588075"/>
                  <a:ext cx="1583391" cy="11356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773" y="4588075"/>
                  <a:ext cx="1583391" cy="113569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itle 2"/>
            <p:cNvSpPr txBox="1">
              <a:spLocks/>
            </p:cNvSpPr>
            <p:nvPr/>
          </p:nvSpPr>
          <p:spPr>
            <a:xfrm>
              <a:off x="1694329" y="4588075"/>
              <a:ext cx="2961177" cy="4286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sz="1800" dirty="0" smtClean="0">
                  <a:solidFill>
                    <a:schemeClr val="tx1"/>
                  </a:solidFill>
                </a:rPr>
                <a:t>Regularization parameter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 flipV="1">
              <a:off x="4347882" y="4802413"/>
              <a:ext cx="1039906" cy="8110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itle 2"/>
            <p:cNvSpPr txBox="1">
              <a:spLocks/>
            </p:cNvSpPr>
            <p:nvPr/>
          </p:nvSpPr>
          <p:spPr>
            <a:xfrm>
              <a:off x="1882588" y="5718045"/>
              <a:ext cx="2414789" cy="4286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sz="1600" dirty="0" smtClean="0">
                  <a:solidFill>
                    <a:schemeClr val="tx1"/>
                  </a:solidFill>
                </a:rPr>
                <a:t>n is the size of training set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3849142" y="5280454"/>
              <a:ext cx="1538646" cy="5354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itle 2"/>
            <p:cNvSpPr txBox="1">
              <a:spLocks/>
            </p:cNvSpPr>
            <p:nvPr/>
          </p:nvSpPr>
          <p:spPr>
            <a:xfrm>
              <a:off x="7924519" y="4387790"/>
              <a:ext cx="2415260" cy="4286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sz="1600" dirty="0" smtClean="0">
                  <a:solidFill>
                    <a:schemeClr val="tx1"/>
                  </a:solidFill>
                </a:rPr>
                <a:t>Sum of square of weights in the network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6293224" y="4570623"/>
              <a:ext cx="1693398" cy="31289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6688743" y="5331499"/>
              <a:ext cx="1235776" cy="378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itle 2"/>
            <p:cNvSpPr txBox="1">
              <a:spLocks/>
            </p:cNvSpPr>
            <p:nvPr/>
          </p:nvSpPr>
          <p:spPr>
            <a:xfrm>
              <a:off x="7924519" y="5066346"/>
              <a:ext cx="2427777" cy="7022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SG" sz="1600" dirty="0" smtClean="0">
                  <a:solidFill>
                    <a:schemeClr val="tx1"/>
                  </a:solidFill>
                </a:rPr>
                <a:t>Make such that </a:t>
              </a:r>
              <a:r>
                <a:rPr lang="en-SG" sz="1600" dirty="0">
                  <a:solidFill>
                    <a:schemeClr val="tx1"/>
                  </a:solidFill>
                </a:rPr>
                <a:t>the network prefers to learn small weights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71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5929" y="842161"/>
            <a:ext cx="9144000" cy="884466"/>
          </a:xfrm>
        </p:spPr>
        <p:txBody>
          <a:bodyPr/>
          <a:lstStyle/>
          <a:p>
            <a:r>
              <a:rPr lang="en-US" sz="2800" dirty="0"/>
              <a:t>Learning Strategy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535929" y="424900"/>
            <a:ext cx="9144000" cy="884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Dropout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dropout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7" y="1959343"/>
            <a:ext cx="7092854" cy="335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4117" y="5395161"/>
            <a:ext cx="70462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Sources: https</a:t>
            </a:r>
            <a:r>
              <a:rPr lang="en-US" sz="1400" dirty="0"/>
              <a:t>://www.commonlounge.com/discussion/694fd08c36994186a48d122e511f29d5</a:t>
            </a:r>
          </a:p>
        </p:txBody>
      </p:sp>
      <p:sp>
        <p:nvSpPr>
          <p:cNvPr id="7" name="Rectangle 6"/>
          <p:cNvSpPr/>
          <p:nvPr/>
        </p:nvSpPr>
        <p:spPr>
          <a:xfrm>
            <a:off x="7298781" y="1129366"/>
            <a:ext cx="369345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Dropout essential mean each neuron is drop  (does not exist) at random with fixed probability of 1-p and kept with probability 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value of p maybe different for different layer in the same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=0.5 for hidden layer and p=1 for input layer (no dropout) shown to provide good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 neuron is drop during evaluation and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 smtClean="0"/>
              <a:t>The </a:t>
            </a:r>
            <a:r>
              <a:rPr lang="en-SG" sz="2000" dirty="0"/>
              <a:t>output of each neuron is multiplied by </a:t>
            </a:r>
            <a:r>
              <a:rPr lang="en-SG" sz="2000" dirty="0" smtClean="0"/>
              <a:t>p</a:t>
            </a:r>
            <a:r>
              <a:rPr lang="en-SG" sz="2000" dirty="0"/>
              <a:t> </a:t>
            </a:r>
            <a:r>
              <a:rPr lang="en-SG" sz="2000" dirty="0" smtClean="0"/>
              <a:t>so that the </a:t>
            </a:r>
            <a:r>
              <a:rPr lang="en-SG" sz="2000" dirty="0"/>
              <a:t>input to the next layer has the same </a:t>
            </a:r>
            <a:r>
              <a:rPr lang="en-SG" sz="2000" dirty="0" smtClean="0"/>
              <a:t>expected </a:t>
            </a:r>
            <a:r>
              <a:rPr lang="en-SG" sz="2000" dirty="0"/>
              <a:t>value.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35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5929" y="842161"/>
            <a:ext cx="9144000" cy="884466"/>
          </a:xfrm>
        </p:spPr>
        <p:txBody>
          <a:bodyPr/>
          <a:lstStyle/>
          <a:p>
            <a:r>
              <a:rPr lang="en-US" sz="2800" dirty="0"/>
              <a:t>Learning Strategy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10" y="1470025"/>
            <a:ext cx="7340137" cy="5027994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498611" y="585559"/>
            <a:ext cx="9144000" cy="884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Early Stopping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5929" y="842161"/>
            <a:ext cx="9144000" cy="884466"/>
          </a:xfrm>
        </p:spPr>
        <p:txBody>
          <a:bodyPr/>
          <a:lstStyle/>
          <a:p>
            <a:r>
              <a:rPr lang="en-US" sz="2800" dirty="0"/>
              <a:t>Learning Strategy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498611" y="585559"/>
            <a:ext cx="9144000" cy="884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Learning Rate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loss function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112" y="1356330"/>
            <a:ext cx="5719242" cy="51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4827" y="6258260"/>
            <a:ext cx="5123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Image </a:t>
            </a:r>
            <a:r>
              <a:rPr lang="en-US" sz="1600" dirty="0" err="1" smtClean="0"/>
              <a:t>Scource</a:t>
            </a:r>
            <a:r>
              <a:rPr lang="en-US" sz="1600" dirty="0" smtClean="0"/>
              <a:t>: http</a:t>
            </a:r>
            <a:r>
              <a:rPr lang="en-US" sz="1600" dirty="0"/>
              <a:t>://cs231n.github.io/neural-networks-3/</a:t>
            </a:r>
          </a:p>
        </p:txBody>
      </p:sp>
    </p:spTree>
    <p:extLst>
      <p:ext uri="{BB962C8B-B14F-4D97-AF65-F5344CB8AC3E}">
        <p14:creationId xmlns:p14="http://schemas.microsoft.com/office/powerpoint/2010/main" val="380725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03512" y="782756"/>
            <a:ext cx="9144000" cy="884466"/>
          </a:xfrm>
        </p:spPr>
        <p:txBody>
          <a:bodyPr/>
          <a:lstStyle/>
          <a:p>
            <a:r>
              <a:rPr lang="en-US" dirty="0" smtClean="0"/>
              <a:t>Machine Learning: Trend</a:t>
            </a:r>
            <a:endParaRPr lang="en-US" dirty="0"/>
          </a:p>
        </p:txBody>
      </p:sp>
      <p:pic>
        <p:nvPicPr>
          <p:cNvPr id="1026" name="Picture 2" descr="https://pbs.twimg.com/media/DR6rc2wWkAA2lA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1" y="495984"/>
            <a:ext cx="11986109" cy="56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56642" y="6415815"/>
            <a:ext cx="7086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Souorce:https</a:t>
            </a:r>
            <a:r>
              <a:rPr lang="en-US" dirty="0"/>
              <a:t>://twitter.com/deeplearn007/status/945381750494191616</a:t>
            </a:r>
          </a:p>
        </p:txBody>
      </p:sp>
    </p:spTree>
    <p:extLst>
      <p:ext uri="{BB962C8B-B14F-4D97-AF65-F5344CB8AC3E}">
        <p14:creationId xmlns:p14="http://schemas.microsoft.com/office/powerpoint/2010/main" val="91760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84399" y="118534"/>
            <a:ext cx="7780867" cy="1346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Machine Lea</a:t>
            </a:r>
            <a:r>
              <a:rPr lang="en-SG" dirty="0"/>
              <a:t>How we teach </a:t>
            </a:r>
            <a:br>
              <a:rPr lang="en-SG" dirty="0"/>
            </a:br>
            <a:r>
              <a:rPr lang="en-SG" dirty="0" smtClean="0">
                <a:solidFill>
                  <a:srgbClr val="FF0000"/>
                </a:solidFill>
              </a:rPr>
              <a:t>TED Talk by </a:t>
            </a:r>
            <a:r>
              <a:rPr lang="en-SG" dirty="0" err="1" smtClean="0">
                <a:solidFill>
                  <a:srgbClr val="FF0000"/>
                </a:solidFill>
              </a:rPr>
              <a:t>Fei</a:t>
            </a:r>
            <a:r>
              <a:rPr lang="en-SG" dirty="0" smtClean="0">
                <a:solidFill>
                  <a:srgbClr val="FF0000"/>
                </a:solidFill>
              </a:rPr>
              <a:t> </a:t>
            </a:r>
            <a:r>
              <a:rPr lang="en-SG" dirty="0" err="1">
                <a:solidFill>
                  <a:srgbClr val="FF0000"/>
                </a:solidFill>
              </a:rPr>
              <a:t>Fei</a:t>
            </a:r>
            <a:r>
              <a:rPr lang="en-SG" dirty="0">
                <a:solidFill>
                  <a:srgbClr val="FF0000"/>
                </a:solidFill>
              </a:rPr>
              <a:t> </a:t>
            </a:r>
            <a:r>
              <a:rPr lang="en-SG" dirty="0" smtClean="0">
                <a:solidFill>
                  <a:srgbClr val="FF0000"/>
                </a:solidFill>
              </a:rPr>
              <a:t>Li </a:t>
            </a:r>
            <a:br>
              <a:rPr lang="en-SG" dirty="0" smtClean="0">
                <a:solidFill>
                  <a:srgbClr val="FF0000"/>
                </a:solidFill>
              </a:rPr>
            </a:br>
            <a:r>
              <a:rPr lang="en-SG" dirty="0" smtClean="0">
                <a:solidFill>
                  <a:srgbClr val="FF0000"/>
                </a:solidFill>
              </a:rPr>
              <a:t>Deep Lear</a:t>
            </a:r>
            <a:r>
              <a:rPr lang="en-US" dirty="0" err="1" smtClean="0">
                <a:solidFill>
                  <a:srgbClr val="FF0000"/>
                </a:solidFill>
              </a:rPr>
              <a:t>ning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ImageNet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7137" y="5604404"/>
            <a:ext cx="5340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https://www.youtube.com/watch?v=40riCqvRoMs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" y="1972204"/>
            <a:ext cx="5685848" cy="31247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65334" y="2006654"/>
            <a:ext cx="53763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222222"/>
                </a:solidFill>
                <a:latin typeface="Helvetica Neue Custom"/>
              </a:rPr>
              <a:t>Why you should listen</a:t>
            </a:r>
          </a:p>
          <a:p>
            <a:r>
              <a:rPr lang="en-SG" dirty="0">
                <a:solidFill>
                  <a:srgbClr val="333333"/>
                </a:solidFill>
                <a:latin typeface="Helvetica Neue Custom"/>
              </a:rPr>
              <a:t>Using algorithms built on machine learning methods such as neural network models, the Stanford Artificial Intelligence Lab led by </a:t>
            </a:r>
            <a:r>
              <a:rPr lang="en-SG" dirty="0" err="1">
                <a:solidFill>
                  <a:srgbClr val="333333"/>
                </a:solidFill>
                <a:latin typeface="Helvetica Neue Custom"/>
              </a:rPr>
              <a:t>Fei-Fei</a:t>
            </a:r>
            <a:r>
              <a:rPr lang="en-SG" dirty="0">
                <a:solidFill>
                  <a:srgbClr val="333333"/>
                </a:solidFill>
                <a:latin typeface="Helvetica Neue Custom"/>
              </a:rPr>
              <a:t> Li has created software capable of recognizing scenes in still photographs -- and accurately describe them using natural language.</a:t>
            </a:r>
            <a:br>
              <a:rPr lang="en-SG" dirty="0">
                <a:solidFill>
                  <a:srgbClr val="333333"/>
                </a:solidFill>
                <a:latin typeface="Helvetica Neue Custom"/>
              </a:rPr>
            </a:br>
            <a:r>
              <a:rPr lang="en-SG" dirty="0">
                <a:solidFill>
                  <a:srgbClr val="333333"/>
                </a:solidFill>
                <a:latin typeface="Helvetica Neue Custom"/>
              </a:rPr>
              <a:t/>
            </a:r>
            <a:br>
              <a:rPr lang="en-SG" dirty="0">
                <a:solidFill>
                  <a:srgbClr val="333333"/>
                </a:solidFill>
                <a:latin typeface="Helvetica Neue Custom"/>
              </a:rPr>
            </a:br>
            <a:r>
              <a:rPr lang="en-SG" dirty="0">
                <a:solidFill>
                  <a:srgbClr val="333333"/>
                </a:solidFill>
                <a:latin typeface="Helvetica Neue Custom"/>
              </a:rPr>
              <a:t>Li’s work with neural networks and computer vision (with Stanford’s Vision Lab) marks a significant step forward for AI research, and could lead to applications ranging from more intuitive image searches to robots able to make autonomous decisions in unfamiliar situations.</a:t>
            </a:r>
            <a:endParaRPr lang="en-SG" b="0" i="0" dirty="0">
              <a:solidFill>
                <a:srgbClr val="333333"/>
              </a:solidFill>
              <a:effectLst/>
              <a:latin typeface="Helvetica Neue Custom"/>
            </a:endParaRPr>
          </a:p>
        </p:txBody>
      </p:sp>
    </p:spTree>
    <p:extLst>
      <p:ext uri="{BB962C8B-B14F-4D97-AF65-F5344CB8AC3E}">
        <p14:creationId xmlns:p14="http://schemas.microsoft.com/office/powerpoint/2010/main" val="308393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31" y="199154"/>
            <a:ext cx="9358842" cy="65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>
            <a:spLocks/>
          </p:cNvSpPr>
          <p:nvPr/>
        </p:nvSpPr>
        <p:spPr>
          <a:xfrm>
            <a:off x="3252737" y="448596"/>
            <a:ext cx="4218060" cy="976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zh-CN" sz="4000" dirty="0" err="1" smtClean="0">
                <a:solidFill>
                  <a:srgbClr val="FF0000"/>
                </a:solidFill>
              </a:rPr>
              <a:t>Backpropagation</a:t>
            </a:r>
            <a:r>
              <a:rPr lang="en-US" altLang="zh-CN" sz="4000" dirty="0" smtClean="0">
                <a:solidFill>
                  <a:srgbClr val="FF0000"/>
                </a:solidFill>
              </a:rPr>
              <a:t> 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27287" y="5510297"/>
            <a:ext cx="4428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Source: https</a:t>
            </a:r>
            <a:r>
              <a:rPr lang="en-US" sz="1600" dirty="0"/>
              <a:t>://brilliant.org/wiki/backpropagation/</a:t>
            </a:r>
          </a:p>
        </p:txBody>
      </p:sp>
      <p:sp>
        <p:nvSpPr>
          <p:cNvPr id="7" name="Rectangle 6"/>
          <p:cNvSpPr/>
          <p:nvPr/>
        </p:nvSpPr>
        <p:spPr>
          <a:xfrm>
            <a:off x="7227287" y="1816530"/>
            <a:ext cx="38799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 err="1">
                <a:solidFill>
                  <a:srgbClr val="161616"/>
                </a:solidFill>
                <a:latin typeface="Helvetica Neue"/>
              </a:rPr>
              <a:t>Backpropagation</a:t>
            </a:r>
            <a:r>
              <a:rPr lang="en-SG" dirty="0">
                <a:solidFill>
                  <a:srgbClr val="161616"/>
                </a:solidFill>
                <a:latin typeface="Helvetica Neue"/>
              </a:rPr>
              <a:t> was invented in the 1970s as a general optimization method for performing automatic differentiation of complex nested functions. However, it wasn't until 1986, with the publishing of a paper by </a:t>
            </a:r>
            <a:r>
              <a:rPr lang="en-SG" dirty="0" err="1">
                <a:solidFill>
                  <a:srgbClr val="161616"/>
                </a:solidFill>
                <a:latin typeface="Helvetica Neue"/>
              </a:rPr>
              <a:t>Rumelhart</a:t>
            </a:r>
            <a:r>
              <a:rPr lang="en-SG" dirty="0">
                <a:solidFill>
                  <a:srgbClr val="161616"/>
                </a:solidFill>
                <a:latin typeface="Helvetica Neue"/>
              </a:rPr>
              <a:t>, Hinton, and Williams, titled "Learning Representations by Back-Propagating Errors," that the importance of the algorithm was appreciated by the machine learning community at large.</a:t>
            </a:r>
            <a:endParaRPr lang="en-US" dirty="0"/>
          </a:p>
        </p:txBody>
      </p:sp>
      <p:pic>
        <p:nvPicPr>
          <p:cNvPr id="23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6" y="2266918"/>
            <a:ext cx="6510005" cy="324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48236" y="1837764"/>
            <a:ext cx="6472976" cy="429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Signal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>
            <a:off x="448237" y="5546155"/>
            <a:ext cx="6462736" cy="4446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 Signal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945165" y="1416420"/>
            <a:ext cx="1421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Feedfoward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2945165" y="6035617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Backpropagation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298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95914" y="2213057"/>
            <a:ext cx="10361486" cy="3609143"/>
            <a:chOff x="1044694" y="394768"/>
            <a:chExt cx="10361486" cy="3609143"/>
          </a:xfrm>
        </p:grpSpPr>
        <p:sp>
          <p:nvSpPr>
            <p:cNvPr id="2" name="Cube 1"/>
            <p:cNvSpPr/>
            <p:nvPr/>
          </p:nvSpPr>
          <p:spPr>
            <a:xfrm>
              <a:off x="3809999" y="925773"/>
              <a:ext cx="791045" cy="246444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mage result for ca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694" y="1599685"/>
              <a:ext cx="1679129" cy="1116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itle 2"/>
            <p:cNvSpPr txBox="1">
              <a:spLocks/>
            </p:cNvSpPr>
            <p:nvPr/>
          </p:nvSpPr>
          <p:spPr>
            <a:xfrm>
              <a:off x="1044694" y="1171009"/>
              <a:ext cx="1698084" cy="4286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sz="1600" dirty="0" smtClean="0">
                  <a:solidFill>
                    <a:schemeClr val="tx1"/>
                  </a:solidFill>
                </a:rPr>
                <a:t>32x32x3 image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1028" idx="3"/>
            </p:cNvCxnSpPr>
            <p:nvPr/>
          </p:nvCxnSpPr>
          <p:spPr>
            <a:xfrm flipV="1">
              <a:off x="2723823" y="2157995"/>
              <a:ext cx="1086176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itle 2"/>
            <p:cNvSpPr txBox="1">
              <a:spLocks/>
            </p:cNvSpPr>
            <p:nvPr/>
          </p:nvSpPr>
          <p:spPr>
            <a:xfrm>
              <a:off x="3597194" y="3575235"/>
              <a:ext cx="1216653" cy="4286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r>
                <a:rPr lang="en-US" sz="1600" dirty="0" smtClean="0">
                  <a:solidFill>
                    <a:schemeClr val="tx1"/>
                  </a:solidFill>
                </a:rPr>
                <a:t>3072 vector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175" y="394768"/>
              <a:ext cx="6510005" cy="324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ight Arrow 9"/>
            <p:cNvSpPr/>
            <p:nvPr/>
          </p:nvSpPr>
          <p:spPr>
            <a:xfrm>
              <a:off x="4601044" y="1884574"/>
              <a:ext cx="685659" cy="5957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2"/>
          <p:cNvSpPr txBox="1">
            <a:spLocks/>
          </p:cNvSpPr>
          <p:nvPr/>
        </p:nvSpPr>
        <p:spPr>
          <a:xfrm>
            <a:off x="1547519" y="5579949"/>
            <a:ext cx="9878046" cy="966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Spatial information of the input image is lost in the process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1379354" y="93033"/>
            <a:ext cx="9878046" cy="1845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Image Classification with Fully connected Neural Networks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1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 txBox="1">
            <a:spLocks/>
          </p:cNvSpPr>
          <p:nvPr/>
        </p:nvSpPr>
        <p:spPr>
          <a:xfrm>
            <a:off x="1011492" y="5731437"/>
            <a:ext cx="9878046" cy="966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Spatial information about an image is lost in the process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097534" y="264517"/>
            <a:ext cx="9878046" cy="842588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Convolution Neural Network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45" y="1528325"/>
            <a:ext cx="10654140" cy="359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3445" y="5133366"/>
            <a:ext cx="6352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https</a:t>
            </a:r>
            <a:r>
              <a:rPr lang="en-US" sz="1400" dirty="0"/>
              <a:t>://www.mathworks.com/discovery/convolutional-neural-network.html</a:t>
            </a:r>
          </a:p>
        </p:txBody>
      </p:sp>
    </p:spTree>
    <p:extLst>
      <p:ext uri="{BB962C8B-B14F-4D97-AF65-F5344CB8AC3E}">
        <p14:creationId xmlns:p14="http://schemas.microsoft.com/office/powerpoint/2010/main" val="316090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1097534" y="264517"/>
            <a:ext cx="9878046" cy="842588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Convolution Neural 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61555" y="6094548"/>
            <a:ext cx="5951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7x7 input image/data convolute with 3x3 filter with stride=1</a:t>
            </a:r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>
            <a:off x="291284" y="1046846"/>
            <a:ext cx="4656291" cy="4330052"/>
            <a:chOff x="291284" y="1046846"/>
            <a:chExt cx="4656291" cy="4330052"/>
          </a:xfrm>
        </p:grpSpPr>
        <p:grpSp>
          <p:nvGrpSpPr>
            <p:cNvPr id="6" name="Group 5"/>
            <p:cNvGrpSpPr/>
            <p:nvPr/>
          </p:nvGrpSpPr>
          <p:grpSpPr>
            <a:xfrm>
              <a:off x="780529" y="1580109"/>
              <a:ext cx="4167046" cy="3796789"/>
              <a:chOff x="805584" y="1498960"/>
              <a:chExt cx="4167046" cy="379678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826607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418896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11185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603474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195763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88052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80341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26606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418895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11184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603473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195762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788051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380340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16097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408386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000675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592964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185253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777542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369831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16096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08385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000674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592963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85252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777541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369830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816094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08383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00672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592961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185250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777539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369828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16093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408382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000671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592960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185249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777538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4369827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805584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397873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990162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582451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174740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767029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359318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649927" y="1046846"/>
              <a:ext cx="4072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91284" y="3275544"/>
              <a:ext cx="4072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975702" y="3064078"/>
            <a:ext cx="2330937" cy="2067014"/>
            <a:chOff x="5945129" y="1939052"/>
            <a:chExt cx="2330937" cy="2067014"/>
          </a:xfrm>
        </p:grpSpPr>
        <p:grpSp>
          <p:nvGrpSpPr>
            <p:cNvPr id="68" name="Group 67"/>
            <p:cNvGrpSpPr/>
            <p:nvPr/>
          </p:nvGrpSpPr>
          <p:grpSpPr>
            <a:xfrm>
              <a:off x="5945129" y="2369536"/>
              <a:ext cx="1776868" cy="1636530"/>
              <a:chOff x="8583241" y="2373277"/>
              <a:chExt cx="1776868" cy="1636530"/>
            </a:xfrm>
            <a:solidFill>
              <a:schemeClr val="accent2"/>
            </a:solidFill>
          </p:grpSpPr>
          <p:sp>
            <p:nvSpPr>
              <p:cNvPr id="69" name="Rectangle 68"/>
              <p:cNvSpPr/>
              <p:nvPr/>
            </p:nvSpPr>
            <p:spPr>
              <a:xfrm>
                <a:off x="8583242" y="2373277"/>
                <a:ext cx="592289" cy="55055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9175531" y="2373277"/>
                <a:ext cx="592289" cy="55055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9767820" y="2373277"/>
                <a:ext cx="592289" cy="55055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8583241" y="2918026"/>
                <a:ext cx="592289" cy="55055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9175530" y="2918026"/>
                <a:ext cx="592289" cy="55055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9767819" y="2918026"/>
                <a:ext cx="592289" cy="55055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583242" y="3459250"/>
                <a:ext cx="592289" cy="55055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175531" y="3459250"/>
                <a:ext cx="592289" cy="55055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767820" y="3459250"/>
                <a:ext cx="592289" cy="55055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6768896" y="1939052"/>
              <a:ext cx="4072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868841" y="2989508"/>
              <a:ext cx="4072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3</a:t>
              </a:r>
              <a:endParaRPr lang="en-US" sz="2000" dirty="0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1851748" y="5459225"/>
            <a:ext cx="2003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Input image/data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6557784" y="5265258"/>
            <a:ext cx="734813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301178" y="1076319"/>
            <a:ext cx="4656291" cy="4330052"/>
            <a:chOff x="291284" y="1046846"/>
            <a:chExt cx="4656291" cy="4330052"/>
          </a:xfrm>
        </p:grpSpPr>
        <p:grpSp>
          <p:nvGrpSpPr>
            <p:cNvPr id="91" name="Group 90"/>
            <p:cNvGrpSpPr/>
            <p:nvPr/>
          </p:nvGrpSpPr>
          <p:grpSpPr>
            <a:xfrm>
              <a:off x="780529" y="1580109"/>
              <a:ext cx="4167046" cy="3796789"/>
              <a:chOff x="805584" y="1498960"/>
              <a:chExt cx="4167046" cy="3796789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826607" y="1498960"/>
                <a:ext cx="592289" cy="550557"/>
              </a:xfrm>
              <a:prstGeom prst="rect">
                <a:avLst/>
              </a:prstGeom>
              <a:solidFill>
                <a:srgbClr val="FFC000">
                  <a:alpha val="84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418896" y="1498960"/>
                <a:ext cx="592289" cy="550557"/>
              </a:xfrm>
              <a:prstGeom prst="rect">
                <a:avLst/>
              </a:prstGeom>
              <a:solidFill>
                <a:srgbClr val="FFC000">
                  <a:alpha val="84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11185" y="1498960"/>
                <a:ext cx="592289" cy="550557"/>
              </a:xfrm>
              <a:prstGeom prst="rect">
                <a:avLst/>
              </a:prstGeom>
              <a:solidFill>
                <a:srgbClr val="FFC000">
                  <a:alpha val="84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603474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195763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788052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380341" y="1498960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826606" y="2054219"/>
                <a:ext cx="592289" cy="550557"/>
              </a:xfrm>
              <a:prstGeom prst="rect">
                <a:avLst/>
              </a:prstGeom>
              <a:solidFill>
                <a:srgbClr val="FFC000">
                  <a:alpha val="84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418895" y="2054219"/>
                <a:ext cx="592289" cy="550557"/>
              </a:xfrm>
              <a:prstGeom prst="rect">
                <a:avLst/>
              </a:prstGeom>
              <a:solidFill>
                <a:srgbClr val="FFC000">
                  <a:alpha val="84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011184" y="2054219"/>
                <a:ext cx="592289" cy="550557"/>
              </a:xfrm>
              <a:prstGeom prst="rect">
                <a:avLst/>
              </a:prstGeom>
              <a:solidFill>
                <a:srgbClr val="FFC000">
                  <a:alpha val="84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603473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195762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788051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380340" y="2054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816097" y="2584933"/>
                <a:ext cx="592289" cy="550557"/>
              </a:xfrm>
              <a:prstGeom prst="rect">
                <a:avLst/>
              </a:prstGeom>
              <a:solidFill>
                <a:srgbClr val="FFC000">
                  <a:alpha val="84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1408386" y="2584933"/>
                <a:ext cx="592289" cy="550557"/>
              </a:xfrm>
              <a:prstGeom prst="rect">
                <a:avLst/>
              </a:prstGeom>
              <a:solidFill>
                <a:srgbClr val="FFC000">
                  <a:alpha val="84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2000675" y="2584933"/>
                <a:ext cx="592289" cy="550557"/>
              </a:xfrm>
              <a:prstGeom prst="rect">
                <a:avLst/>
              </a:prstGeom>
              <a:solidFill>
                <a:srgbClr val="FFC000">
                  <a:alpha val="84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2592964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185253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777542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4369831" y="2584933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16096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408385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000674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592963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185252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777541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4369830" y="311917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816094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408383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000672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2592961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185250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3777539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4369828" y="3659219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16093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08382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2000671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592960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185249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777538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4369827" y="4214478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805584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397873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990162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82451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174740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767029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359318" y="4745192"/>
                <a:ext cx="592289" cy="5505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2649927" y="1046846"/>
              <a:ext cx="4072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91284" y="3275544"/>
              <a:ext cx="4072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529222" y="1855074"/>
            <a:ext cx="592289" cy="4811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>
            <a:stCxn id="1043" idx="6"/>
            <a:endCxn id="146" idx="1"/>
          </p:cNvCxnSpPr>
          <p:nvPr/>
        </p:nvCxnSpPr>
        <p:spPr>
          <a:xfrm flipV="1">
            <a:off x="8734861" y="2095664"/>
            <a:ext cx="1794361" cy="505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1043" idx="2"/>
          </p:cNvCxnSpPr>
          <p:nvPr/>
        </p:nvCxnSpPr>
        <p:spPr>
          <a:xfrm flipV="1">
            <a:off x="1532950" y="2146251"/>
            <a:ext cx="5422131" cy="1008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endCxn id="1043" idx="4"/>
          </p:cNvCxnSpPr>
          <p:nvPr/>
        </p:nvCxnSpPr>
        <p:spPr>
          <a:xfrm flipV="1">
            <a:off x="6856825" y="2954742"/>
            <a:ext cx="988146" cy="1336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Flowchart: Connector 1042"/>
          <p:cNvSpPr/>
          <p:nvPr/>
        </p:nvSpPr>
        <p:spPr>
          <a:xfrm>
            <a:off x="6955081" y="1337760"/>
            <a:ext cx="1779780" cy="161698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Convolution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209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627</Words>
  <Application>Microsoft Office PowerPoint</Application>
  <PresentationFormat>Widescreen</PresentationFormat>
  <Paragraphs>145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Helvetica Neue</vt:lpstr>
      <vt:lpstr>Helvetica Neue Custom</vt:lpstr>
      <vt:lpstr>맑은 고딕</vt:lpstr>
      <vt:lpstr>Open Sans</vt:lpstr>
      <vt:lpstr>宋体</vt:lpstr>
      <vt:lpstr>Arial</vt:lpstr>
      <vt:lpstr>Calibri</vt:lpstr>
      <vt:lpstr>Calibri Light</vt:lpstr>
      <vt:lpstr>Cambria Math</vt:lpstr>
      <vt:lpstr>Verdana</vt:lpstr>
      <vt:lpstr>Office Theme</vt:lpstr>
      <vt:lpstr>PowerPoint Presentation</vt:lpstr>
      <vt:lpstr>Brief history  How we get here? </vt:lpstr>
      <vt:lpstr>Machine Learning: Trend</vt:lpstr>
      <vt:lpstr>Machine LeaHow we teach  TED Talk by Fei Fei Li  Deep Learning: ImageNet</vt:lpstr>
      <vt:lpstr>PowerPoint Presentation</vt:lpstr>
      <vt:lpstr>PowerPoint Presentation</vt:lpstr>
      <vt:lpstr>PowerPoint Presentation</vt:lpstr>
      <vt:lpstr>Convolution Neural Network</vt:lpstr>
      <vt:lpstr>Convolution Neural Network</vt:lpstr>
      <vt:lpstr>Convolution Neural Network</vt:lpstr>
      <vt:lpstr>Pooling Layer</vt:lpstr>
      <vt:lpstr>Max Pooling</vt:lpstr>
      <vt:lpstr>Generative Adversarial Networks (GANs)</vt:lpstr>
      <vt:lpstr>Generative Adversarial Networks (GANs)</vt:lpstr>
      <vt:lpstr>GAN in Texture Generation or Super-Resolution</vt:lpstr>
      <vt:lpstr>GAN in Text to Image Synthesis</vt:lpstr>
      <vt:lpstr>GAN in Text to Image Synthesis</vt:lpstr>
      <vt:lpstr>Learning Strategy</vt:lpstr>
      <vt:lpstr>Data Segmentation</vt:lpstr>
      <vt:lpstr>Strategy to Improve Prediction/Detection Result </vt:lpstr>
      <vt:lpstr>Learning Strategy</vt:lpstr>
      <vt:lpstr>Learning Strategy</vt:lpstr>
      <vt:lpstr>Learning Strategy</vt:lpstr>
      <vt:lpstr>Learning Strategy</vt:lpstr>
      <vt:lpstr>Learning Strategy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Teo Kok Keong</dc:creator>
  <cp:lastModifiedBy>Teo Kok Keong</cp:lastModifiedBy>
  <cp:revision>152</cp:revision>
  <cp:lastPrinted>2018-09-27T09:49:15Z</cp:lastPrinted>
  <dcterms:created xsi:type="dcterms:W3CDTF">2018-01-18T08:19:02Z</dcterms:created>
  <dcterms:modified xsi:type="dcterms:W3CDTF">2019-01-03T11:01:22Z</dcterms:modified>
</cp:coreProperties>
</file>